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65" r:id="rId3"/>
    <p:sldId id="257" r:id="rId4"/>
    <p:sldId id="258" r:id="rId5"/>
    <p:sldId id="259" r:id="rId6"/>
    <p:sldId id="260" r:id="rId7"/>
    <p:sldId id="262" r:id="rId8"/>
    <p:sldId id="261" r:id="rId9"/>
    <p:sldId id="263" r:id="rId10"/>
    <p:sldId id="264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876" y="6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8F36F3-1557-4891-BF1C-41E3FF1EA61C}" type="doc">
      <dgm:prSet loTypeId="urn:microsoft.com/office/officeart/2005/8/layout/hierarchy6" loCatId="hierarchy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6E08763-0B60-48B4-900B-CF495A536EC6}">
      <dgm:prSet phldrT="[Text]"/>
      <dgm:spPr/>
      <dgm:t>
        <a:bodyPr/>
        <a:lstStyle/>
        <a:p>
          <a:r>
            <a:rPr lang="en-US" dirty="0"/>
            <a:t>Patient’s Disease </a:t>
          </a:r>
        </a:p>
      </dgm:t>
    </dgm:pt>
    <dgm:pt modelId="{1B355448-FA19-438B-BB47-8C63C8C9BA2C}" type="parTrans" cxnId="{70EC1F80-9EED-4B23-B012-5F28FD9CA618}">
      <dgm:prSet/>
      <dgm:spPr/>
      <dgm:t>
        <a:bodyPr/>
        <a:lstStyle/>
        <a:p>
          <a:endParaRPr lang="en-US"/>
        </a:p>
      </dgm:t>
    </dgm:pt>
    <dgm:pt modelId="{CEB0A01F-5E21-478A-BBF1-AB96E6A98618}" type="sibTrans" cxnId="{70EC1F80-9EED-4B23-B012-5F28FD9CA618}">
      <dgm:prSet/>
      <dgm:spPr/>
      <dgm:t>
        <a:bodyPr/>
        <a:lstStyle/>
        <a:p>
          <a:endParaRPr lang="en-US"/>
        </a:p>
      </dgm:t>
    </dgm:pt>
    <dgm:pt modelId="{DB62CF77-9CB1-475B-82B3-73FB4AAA6556}">
      <dgm:prSet phldrT="[Text]"/>
      <dgm:spPr/>
      <dgm:t>
        <a:bodyPr/>
        <a:lstStyle/>
        <a:p>
          <a:r>
            <a:rPr lang="en-US" dirty="0"/>
            <a:t>Physiological</a:t>
          </a:r>
        </a:p>
      </dgm:t>
    </dgm:pt>
    <dgm:pt modelId="{7C2C70B1-ABA7-4433-8B31-2AB803046861}" type="parTrans" cxnId="{E2B90CF2-62F4-40AA-A531-0BBFF8CCBF93}">
      <dgm:prSet/>
      <dgm:spPr/>
      <dgm:t>
        <a:bodyPr/>
        <a:lstStyle/>
        <a:p>
          <a:endParaRPr lang="en-US"/>
        </a:p>
      </dgm:t>
    </dgm:pt>
    <dgm:pt modelId="{8FAC7D51-17D3-4672-BAA4-FC09E9D799BF}" type="sibTrans" cxnId="{E2B90CF2-62F4-40AA-A531-0BBFF8CCBF93}">
      <dgm:prSet/>
      <dgm:spPr/>
      <dgm:t>
        <a:bodyPr/>
        <a:lstStyle/>
        <a:p>
          <a:endParaRPr lang="en-US"/>
        </a:p>
      </dgm:t>
    </dgm:pt>
    <dgm:pt modelId="{ED913297-CC38-45ED-A9D7-33E2C644082B}">
      <dgm:prSet phldrT="[Text]"/>
      <dgm:spPr/>
      <dgm:t>
        <a:bodyPr/>
        <a:lstStyle/>
        <a:p>
          <a:r>
            <a:rPr lang="en-US" dirty="0"/>
            <a:t>Psycho-Social </a:t>
          </a:r>
        </a:p>
      </dgm:t>
    </dgm:pt>
    <dgm:pt modelId="{DB9E73AB-6C9B-4F84-9D6E-45233E29EC20}" type="parTrans" cxnId="{18B85989-5EB9-4CBB-9514-9649DFB3FDE1}">
      <dgm:prSet/>
      <dgm:spPr/>
      <dgm:t>
        <a:bodyPr/>
        <a:lstStyle/>
        <a:p>
          <a:endParaRPr lang="en-US"/>
        </a:p>
      </dgm:t>
    </dgm:pt>
    <dgm:pt modelId="{DADB09EB-421D-4B98-8D37-A1A4EB41C439}" type="sibTrans" cxnId="{18B85989-5EB9-4CBB-9514-9649DFB3FDE1}">
      <dgm:prSet/>
      <dgm:spPr/>
      <dgm:t>
        <a:bodyPr/>
        <a:lstStyle/>
        <a:p>
          <a:endParaRPr lang="en-US"/>
        </a:p>
      </dgm:t>
    </dgm:pt>
    <dgm:pt modelId="{EA2D890F-E3E4-405F-8290-5A8249B4E50D}" type="pres">
      <dgm:prSet presAssocID="{8B8F36F3-1557-4891-BF1C-41E3FF1EA61C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5114751E-0D07-4D8D-94AD-5C73866C4D0A}" type="pres">
      <dgm:prSet presAssocID="{8B8F36F3-1557-4891-BF1C-41E3FF1EA61C}" presName="hierFlow" presStyleCnt="0"/>
      <dgm:spPr/>
    </dgm:pt>
    <dgm:pt modelId="{DB1CA455-8AF5-40CC-93DA-DE668A5B760B}" type="pres">
      <dgm:prSet presAssocID="{8B8F36F3-1557-4891-BF1C-41E3FF1EA61C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E33501F-52BE-4AEE-9E19-B9FA5036D987}" type="pres">
      <dgm:prSet presAssocID="{06E08763-0B60-48B4-900B-CF495A536EC6}" presName="Name14" presStyleCnt="0"/>
      <dgm:spPr/>
    </dgm:pt>
    <dgm:pt modelId="{7FEDA579-85FB-4B28-B6E6-6C5C1AA2496B}" type="pres">
      <dgm:prSet presAssocID="{06E08763-0B60-48B4-900B-CF495A536EC6}" presName="level1Shape" presStyleLbl="node0" presStyleIdx="0" presStyleCnt="1" custLinFactNeighborX="19231" custLinFactNeighborY="6969">
        <dgm:presLayoutVars>
          <dgm:chPref val="3"/>
        </dgm:presLayoutVars>
      </dgm:prSet>
      <dgm:spPr/>
    </dgm:pt>
    <dgm:pt modelId="{52D22CDC-5E5C-4FFB-88F0-5B93A65E5441}" type="pres">
      <dgm:prSet presAssocID="{06E08763-0B60-48B4-900B-CF495A536EC6}" presName="hierChild2" presStyleCnt="0"/>
      <dgm:spPr/>
    </dgm:pt>
    <dgm:pt modelId="{44E9448C-3BE5-49F8-AEAA-8087EC4FB1F5}" type="pres">
      <dgm:prSet presAssocID="{7C2C70B1-ABA7-4433-8B31-2AB803046861}" presName="Name19" presStyleLbl="parChTrans1D2" presStyleIdx="0" presStyleCnt="2"/>
      <dgm:spPr/>
    </dgm:pt>
    <dgm:pt modelId="{4685DB94-B9F9-45FA-B0EB-DFFDA2194345}" type="pres">
      <dgm:prSet presAssocID="{DB62CF77-9CB1-475B-82B3-73FB4AAA6556}" presName="Name21" presStyleCnt="0"/>
      <dgm:spPr/>
    </dgm:pt>
    <dgm:pt modelId="{9407892B-F4F5-4412-BF86-2DB74F999D34}" type="pres">
      <dgm:prSet presAssocID="{DB62CF77-9CB1-475B-82B3-73FB4AAA6556}" presName="level2Shape" presStyleLbl="node2" presStyleIdx="0" presStyleCnt="2"/>
      <dgm:spPr/>
    </dgm:pt>
    <dgm:pt modelId="{3785E06A-3C47-4588-88D8-39C375A5278F}" type="pres">
      <dgm:prSet presAssocID="{DB62CF77-9CB1-475B-82B3-73FB4AAA6556}" presName="hierChild3" presStyleCnt="0"/>
      <dgm:spPr/>
    </dgm:pt>
    <dgm:pt modelId="{A0D8CB71-1E54-4091-BF5F-F713DBD0C852}" type="pres">
      <dgm:prSet presAssocID="{DB9E73AB-6C9B-4F84-9D6E-45233E29EC20}" presName="Name19" presStyleLbl="parChTrans1D2" presStyleIdx="1" presStyleCnt="2"/>
      <dgm:spPr/>
    </dgm:pt>
    <dgm:pt modelId="{D1084A98-BE58-4DC7-8748-C7A6E77FFD98}" type="pres">
      <dgm:prSet presAssocID="{ED913297-CC38-45ED-A9D7-33E2C644082B}" presName="Name21" presStyleCnt="0"/>
      <dgm:spPr/>
    </dgm:pt>
    <dgm:pt modelId="{B66EBCBC-A9FD-4ABB-9E81-D6611C00672D}" type="pres">
      <dgm:prSet presAssocID="{ED913297-CC38-45ED-A9D7-33E2C644082B}" presName="level2Shape" presStyleLbl="node2" presStyleIdx="1" presStyleCnt="2"/>
      <dgm:spPr/>
    </dgm:pt>
    <dgm:pt modelId="{45BEA4D6-5C04-43E8-92E8-27FD97D2EF06}" type="pres">
      <dgm:prSet presAssocID="{ED913297-CC38-45ED-A9D7-33E2C644082B}" presName="hierChild3" presStyleCnt="0"/>
      <dgm:spPr/>
    </dgm:pt>
    <dgm:pt modelId="{53BF27E2-2CCB-4AFF-A69E-EC628455B3F2}" type="pres">
      <dgm:prSet presAssocID="{8B8F36F3-1557-4891-BF1C-41E3FF1EA61C}" presName="bgShapesFlow" presStyleCnt="0"/>
      <dgm:spPr/>
    </dgm:pt>
  </dgm:ptLst>
  <dgm:cxnLst>
    <dgm:cxn modelId="{24716F08-E41F-4EB8-8A1C-93E68CD1B500}" type="presOf" srcId="{DB9E73AB-6C9B-4F84-9D6E-45233E29EC20}" destId="{A0D8CB71-1E54-4091-BF5F-F713DBD0C852}" srcOrd="0" destOrd="0" presId="urn:microsoft.com/office/officeart/2005/8/layout/hierarchy6"/>
    <dgm:cxn modelId="{8332CE0A-6561-48A7-A80E-328B9242879E}" type="presOf" srcId="{06E08763-0B60-48B4-900B-CF495A536EC6}" destId="{7FEDA579-85FB-4B28-B6E6-6C5C1AA2496B}" srcOrd="0" destOrd="0" presId="urn:microsoft.com/office/officeart/2005/8/layout/hierarchy6"/>
    <dgm:cxn modelId="{8BCA1513-01A1-4B35-8EF5-61C05BF8F891}" type="presOf" srcId="{DB62CF77-9CB1-475B-82B3-73FB4AAA6556}" destId="{9407892B-F4F5-4412-BF86-2DB74F999D34}" srcOrd="0" destOrd="0" presId="urn:microsoft.com/office/officeart/2005/8/layout/hierarchy6"/>
    <dgm:cxn modelId="{14673062-1136-46AF-8A85-86880A179482}" type="presOf" srcId="{8B8F36F3-1557-4891-BF1C-41E3FF1EA61C}" destId="{EA2D890F-E3E4-405F-8290-5A8249B4E50D}" srcOrd="0" destOrd="0" presId="urn:microsoft.com/office/officeart/2005/8/layout/hierarchy6"/>
    <dgm:cxn modelId="{2103367C-134F-4F87-8366-BBFFC38D92E5}" type="presOf" srcId="{ED913297-CC38-45ED-A9D7-33E2C644082B}" destId="{B66EBCBC-A9FD-4ABB-9E81-D6611C00672D}" srcOrd="0" destOrd="0" presId="urn:microsoft.com/office/officeart/2005/8/layout/hierarchy6"/>
    <dgm:cxn modelId="{70EC1F80-9EED-4B23-B012-5F28FD9CA618}" srcId="{8B8F36F3-1557-4891-BF1C-41E3FF1EA61C}" destId="{06E08763-0B60-48B4-900B-CF495A536EC6}" srcOrd="0" destOrd="0" parTransId="{1B355448-FA19-438B-BB47-8C63C8C9BA2C}" sibTransId="{CEB0A01F-5E21-478A-BBF1-AB96E6A98618}"/>
    <dgm:cxn modelId="{18B85989-5EB9-4CBB-9514-9649DFB3FDE1}" srcId="{06E08763-0B60-48B4-900B-CF495A536EC6}" destId="{ED913297-CC38-45ED-A9D7-33E2C644082B}" srcOrd="1" destOrd="0" parTransId="{DB9E73AB-6C9B-4F84-9D6E-45233E29EC20}" sibTransId="{DADB09EB-421D-4B98-8D37-A1A4EB41C439}"/>
    <dgm:cxn modelId="{B654C596-5747-42C1-9E69-6C7897211AF5}" type="presOf" srcId="{7C2C70B1-ABA7-4433-8B31-2AB803046861}" destId="{44E9448C-3BE5-49F8-AEAA-8087EC4FB1F5}" srcOrd="0" destOrd="0" presId="urn:microsoft.com/office/officeart/2005/8/layout/hierarchy6"/>
    <dgm:cxn modelId="{E2B90CF2-62F4-40AA-A531-0BBFF8CCBF93}" srcId="{06E08763-0B60-48B4-900B-CF495A536EC6}" destId="{DB62CF77-9CB1-475B-82B3-73FB4AAA6556}" srcOrd="0" destOrd="0" parTransId="{7C2C70B1-ABA7-4433-8B31-2AB803046861}" sibTransId="{8FAC7D51-17D3-4672-BAA4-FC09E9D799BF}"/>
    <dgm:cxn modelId="{9673C0AB-66BB-4951-8779-104AEE7954D2}" type="presParOf" srcId="{EA2D890F-E3E4-405F-8290-5A8249B4E50D}" destId="{5114751E-0D07-4D8D-94AD-5C73866C4D0A}" srcOrd="0" destOrd="0" presId="urn:microsoft.com/office/officeart/2005/8/layout/hierarchy6"/>
    <dgm:cxn modelId="{315CEEA0-12FA-4DCC-9F49-1D1D25D1B5AE}" type="presParOf" srcId="{5114751E-0D07-4D8D-94AD-5C73866C4D0A}" destId="{DB1CA455-8AF5-40CC-93DA-DE668A5B760B}" srcOrd="0" destOrd="0" presId="urn:microsoft.com/office/officeart/2005/8/layout/hierarchy6"/>
    <dgm:cxn modelId="{345AC922-F372-4F5C-9376-CE04D5A5D4B4}" type="presParOf" srcId="{DB1CA455-8AF5-40CC-93DA-DE668A5B760B}" destId="{2E33501F-52BE-4AEE-9E19-B9FA5036D987}" srcOrd="0" destOrd="0" presId="urn:microsoft.com/office/officeart/2005/8/layout/hierarchy6"/>
    <dgm:cxn modelId="{4E951334-C097-41A8-879D-E7CBA30699A5}" type="presParOf" srcId="{2E33501F-52BE-4AEE-9E19-B9FA5036D987}" destId="{7FEDA579-85FB-4B28-B6E6-6C5C1AA2496B}" srcOrd="0" destOrd="0" presId="urn:microsoft.com/office/officeart/2005/8/layout/hierarchy6"/>
    <dgm:cxn modelId="{ED67F37D-468D-45AD-B933-95E89C3B6D2B}" type="presParOf" srcId="{2E33501F-52BE-4AEE-9E19-B9FA5036D987}" destId="{52D22CDC-5E5C-4FFB-88F0-5B93A65E5441}" srcOrd="1" destOrd="0" presId="urn:microsoft.com/office/officeart/2005/8/layout/hierarchy6"/>
    <dgm:cxn modelId="{7957DAF9-BD0E-4192-B970-5378B2DE2369}" type="presParOf" srcId="{52D22CDC-5E5C-4FFB-88F0-5B93A65E5441}" destId="{44E9448C-3BE5-49F8-AEAA-8087EC4FB1F5}" srcOrd="0" destOrd="0" presId="urn:microsoft.com/office/officeart/2005/8/layout/hierarchy6"/>
    <dgm:cxn modelId="{58E3E516-AE9B-443D-B89E-EA0D5F287E22}" type="presParOf" srcId="{52D22CDC-5E5C-4FFB-88F0-5B93A65E5441}" destId="{4685DB94-B9F9-45FA-B0EB-DFFDA2194345}" srcOrd="1" destOrd="0" presId="urn:microsoft.com/office/officeart/2005/8/layout/hierarchy6"/>
    <dgm:cxn modelId="{693F5204-599A-4B7E-B86F-B51DB458605A}" type="presParOf" srcId="{4685DB94-B9F9-45FA-B0EB-DFFDA2194345}" destId="{9407892B-F4F5-4412-BF86-2DB74F999D34}" srcOrd="0" destOrd="0" presId="urn:microsoft.com/office/officeart/2005/8/layout/hierarchy6"/>
    <dgm:cxn modelId="{D65DCF2F-2D0E-46EF-92DC-092F7633FE12}" type="presParOf" srcId="{4685DB94-B9F9-45FA-B0EB-DFFDA2194345}" destId="{3785E06A-3C47-4588-88D8-39C375A5278F}" srcOrd="1" destOrd="0" presId="urn:microsoft.com/office/officeart/2005/8/layout/hierarchy6"/>
    <dgm:cxn modelId="{0018338B-50AC-4514-8C1F-E0188C41F80E}" type="presParOf" srcId="{52D22CDC-5E5C-4FFB-88F0-5B93A65E5441}" destId="{A0D8CB71-1E54-4091-BF5F-F713DBD0C852}" srcOrd="2" destOrd="0" presId="urn:microsoft.com/office/officeart/2005/8/layout/hierarchy6"/>
    <dgm:cxn modelId="{7A51D08A-29CB-42B2-B503-8BACDD765453}" type="presParOf" srcId="{52D22CDC-5E5C-4FFB-88F0-5B93A65E5441}" destId="{D1084A98-BE58-4DC7-8748-C7A6E77FFD98}" srcOrd="3" destOrd="0" presId="urn:microsoft.com/office/officeart/2005/8/layout/hierarchy6"/>
    <dgm:cxn modelId="{D67D2952-C07D-4CCB-8EB7-EDA7632FF71A}" type="presParOf" srcId="{D1084A98-BE58-4DC7-8748-C7A6E77FFD98}" destId="{B66EBCBC-A9FD-4ABB-9E81-D6611C00672D}" srcOrd="0" destOrd="0" presId="urn:microsoft.com/office/officeart/2005/8/layout/hierarchy6"/>
    <dgm:cxn modelId="{3BC6EB3A-B20F-4291-9965-8CAACABEC98F}" type="presParOf" srcId="{D1084A98-BE58-4DC7-8748-C7A6E77FFD98}" destId="{45BEA4D6-5C04-43E8-92E8-27FD97D2EF06}" srcOrd="1" destOrd="0" presId="urn:microsoft.com/office/officeart/2005/8/layout/hierarchy6"/>
    <dgm:cxn modelId="{7AC87CAF-43FE-4468-8B72-1F1A78ABDB5D}" type="presParOf" srcId="{EA2D890F-E3E4-405F-8290-5A8249B4E50D}" destId="{53BF27E2-2CCB-4AFF-A69E-EC628455B3F2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EDA579-85FB-4B28-B6E6-6C5C1AA2496B}">
      <dsp:nvSpPr>
        <dsp:cNvPr id="0" name=""/>
        <dsp:cNvSpPr/>
      </dsp:nvSpPr>
      <dsp:spPr>
        <a:xfrm>
          <a:off x="1386715" y="73235"/>
          <a:ext cx="1560611" cy="10404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Patient’s Disease </a:t>
          </a:r>
        </a:p>
      </dsp:txBody>
      <dsp:txXfrm>
        <a:off x="1417187" y="103707"/>
        <a:ext cx="1499667" cy="979463"/>
      </dsp:txXfrm>
    </dsp:sp>
    <dsp:sp modelId="{44E9448C-3BE5-49F8-AEAA-8087EC4FB1F5}">
      <dsp:nvSpPr>
        <dsp:cNvPr id="0" name=""/>
        <dsp:cNvSpPr/>
      </dsp:nvSpPr>
      <dsp:spPr>
        <a:xfrm>
          <a:off x="852502" y="1113643"/>
          <a:ext cx="1314518" cy="343657"/>
        </a:xfrm>
        <a:custGeom>
          <a:avLst/>
          <a:gdLst/>
          <a:ahLst/>
          <a:cxnLst/>
          <a:rect l="0" t="0" r="0" b="0"/>
          <a:pathLst>
            <a:path>
              <a:moveTo>
                <a:pt x="1314518" y="0"/>
              </a:moveTo>
              <a:lnTo>
                <a:pt x="1314518" y="171828"/>
              </a:lnTo>
              <a:lnTo>
                <a:pt x="0" y="171828"/>
              </a:lnTo>
              <a:lnTo>
                <a:pt x="0" y="343657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07892B-F4F5-4412-BF86-2DB74F999D34}">
      <dsp:nvSpPr>
        <dsp:cNvPr id="0" name=""/>
        <dsp:cNvSpPr/>
      </dsp:nvSpPr>
      <dsp:spPr>
        <a:xfrm>
          <a:off x="72196" y="1457300"/>
          <a:ext cx="1560611" cy="10404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accent2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2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accent2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63500">
            <a:schemeClr val="accent2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Physiological</a:t>
          </a:r>
        </a:p>
      </dsp:txBody>
      <dsp:txXfrm>
        <a:off x="102668" y="1487772"/>
        <a:ext cx="1499667" cy="979463"/>
      </dsp:txXfrm>
    </dsp:sp>
    <dsp:sp modelId="{A0D8CB71-1E54-4091-BF5F-F713DBD0C852}">
      <dsp:nvSpPr>
        <dsp:cNvPr id="0" name=""/>
        <dsp:cNvSpPr/>
      </dsp:nvSpPr>
      <dsp:spPr>
        <a:xfrm>
          <a:off x="2167021" y="1113643"/>
          <a:ext cx="714276" cy="3436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828"/>
              </a:lnTo>
              <a:lnTo>
                <a:pt x="714276" y="171828"/>
              </a:lnTo>
              <a:lnTo>
                <a:pt x="714276" y="343657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6EBCBC-A9FD-4ABB-9E81-D6611C00672D}">
      <dsp:nvSpPr>
        <dsp:cNvPr id="0" name=""/>
        <dsp:cNvSpPr/>
      </dsp:nvSpPr>
      <dsp:spPr>
        <a:xfrm>
          <a:off x="2100991" y="1457300"/>
          <a:ext cx="1560611" cy="10404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accent2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2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accent2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63500">
            <a:schemeClr val="accent2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Psycho-Social </a:t>
          </a:r>
        </a:p>
      </dsp:txBody>
      <dsp:txXfrm>
        <a:off x="2131463" y="1487772"/>
        <a:ext cx="1499667" cy="9794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820CD3-F130-4018-B056-303B164AE4E4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19A2C0-8B9A-45AC-A42B-03CD96146A0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giving information and facts about the disease and thereby removing any misconception they may have about the disease and its effects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9A2C0-8B9A-45AC-A42B-03CD96146A04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72085" y="3337560"/>
            <a:ext cx="8640064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77400" y="1544812"/>
            <a:ext cx="8640064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770B-BFFF-454F-8F47-2BF8DEE615F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EDB4D-EF23-471B-8F1C-BD7662356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770B-BFFF-454F-8F47-2BF8DEE615F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EDB4D-EF23-471B-8F1C-BD7662356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770B-BFFF-454F-8F47-2BF8DEE615F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EDB4D-EF23-471B-8F1C-BD7662356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770B-BFFF-454F-8F47-2BF8DEE615F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EDB4D-EF23-471B-8F1C-BD7662356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583838"/>
            <a:ext cx="88392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485800"/>
            <a:ext cx="88392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770B-BFFF-454F-8F47-2BF8DEE615F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EDB4D-EF23-471B-8F1C-BD7662356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770B-BFFF-454F-8F47-2BF8DEE615F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EDB4D-EF23-471B-8F1C-BD7662356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86400"/>
            <a:ext cx="5386917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5486400"/>
            <a:ext cx="5389033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516912"/>
            <a:ext cx="5386917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516912"/>
            <a:ext cx="5389033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770B-BFFF-454F-8F47-2BF8DEE615F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EDB4D-EF23-471B-8F1C-BD7662356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320"/>
            <a:ext cx="9960864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770B-BFFF-454F-8F47-2BF8DEE615F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9EDB4D-EF23-471B-8F1C-BD7662356C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770B-BFFF-454F-8F47-2BF8DEE615F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EDB4D-EF23-471B-8F1C-BD7662356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85528"/>
            <a:ext cx="42672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214424"/>
            <a:ext cx="36576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9448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770B-BFFF-454F-8F47-2BF8DEE615F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75264" y="6422065"/>
            <a:ext cx="1016000" cy="365125"/>
          </a:xfrm>
        </p:spPr>
        <p:txBody>
          <a:bodyPr/>
          <a:lstStyle/>
          <a:p>
            <a:fld id="{F19EDB4D-EF23-471B-8F1C-BD7662356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8976" y="1705709"/>
            <a:ext cx="4071824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20837" y="1019907"/>
            <a:ext cx="54864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08979" y="2998765"/>
            <a:ext cx="4071821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422065"/>
            <a:ext cx="2844800" cy="365125"/>
          </a:xfrm>
        </p:spPr>
        <p:txBody>
          <a:bodyPr/>
          <a:lstStyle/>
          <a:p>
            <a:fld id="{11DC770B-BFFF-454F-8F47-2BF8DEE615F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EDB4D-EF23-471B-8F1C-BD7662356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9753600" y="0"/>
            <a:ext cx="24384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422065"/>
            <a:ext cx="28448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1DC770B-BFFF-454F-8F47-2BF8DEE615F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165600" y="6422065"/>
            <a:ext cx="38608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871200" y="6422065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19EDB4D-EF23-471B-8F1C-BD7662356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Imran\Pictures\554597_425870957436088_830174820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9700" y="0"/>
            <a:ext cx="9258300" cy="6172200"/>
          </a:xfrm>
          <a:prstGeom prst="ellipse">
            <a:avLst/>
          </a:prstGeom>
          <a:ln>
            <a:noFill/>
          </a:ln>
          <a:effectLst>
            <a:softEdge rad="635000"/>
          </a:effectLst>
        </p:spPr>
      </p:pic>
      <p:pic>
        <p:nvPicPr>
          <p:cNvPr id="1027" name="Picture 3" descr="C:\Users\Imran\Pictures\Sport-wallpaper-Running-inside-a-brai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58968" y="3449053"/>
            <a:ext cx="5852160" cy="3657600"/>
          </a:xfrm>
          <a:prstGeom prst="ellipse">
            <a:avLst/>
          </a:prstGeom>
          <a:ln>
            <a:noFill/>
          </a:ln>
          <a:effectLst>
            <a:softEdge rad="635000"/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3962400"/>
            <a:ext cx="7924800" cy="1143000"/>
          </a:xfrm>
          <a:solidFill>
            <a:srgbClr val="000000">
              <a:alpha val="20000"/>
            </a:srgb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b="1" dirty="0"/>
              <a:t>MEDICAL SOCIAL WORK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5694" y="4886827"/>
            <a:ext cx="4495800" cy="1752600"/>
          </a:xfrm>
        </p:spPr>
        <p:txBody>
          <a:bodyPr/>
          <a:lstStyle/>
          <a:p>
            <a:r>
              <a:rPr lang="en-US" u="sng" dirty="0"/>
              <a:t>IMRAN AHMAD SAJID, PhD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 of Medical Social Worker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Pakistan, Medial Social Worker is known as Social Medical Officer in hospitals. He/she provides following services:- </a:t>
            </a:r>
          </a:p>
          <a:p>
            <a:pPr marL="571500" indent="-514350">
              <a:buFont typeface="+mj-lt"/>
              <a:buAutoNum type="arabicPeriod"/>
            </a:pPr>
            <a:r>
              <a:rPr lang="en-US" b="1" dirty="0"/>
              <a:t>Counseling services </a:t>
            </a:r>
          </a:p>
          <a:p>
            <a:pPr marL="1028700" lvl="1" indent="-571500">
              <a:buFont typeface="+mj-lt"/>
              <a:buAutoNum type="romanLcPeriod"/>
            </a:pPr>
            <a:r>
              <a:rPr lang="en-US" dirty="0"/>
              <a:t>interpreting the meaning of illness and disease; </a:t>
            </a:r>
          </a:p>
          <a:p>
            <a:pPr marL="1028700" lvl="1" indent="-571500">
              <a:buFont typeface="+mj-lt"/>
              <a:buAutoNum type="romanLcPeriod"/>
            </a:pPr>
            <a:r>
              <a:rPr lang="en-US" dirty="0"/>
              <a:t>giving necessary health guidance, knowledge about sanitation, health care etc.</a:t>
            </a:r>
          </a:p>
          <a:p>
            <a:pPr marL="1028700" lvl="1" indent="-571500">
              <a:buFont typeface="+mj-lt"/>
              <a:buAutoNum type="romanLcPeriod"/>
            </a:pPr>
            <a:r>
              <a:rPr lang="en-US" dirty="0"/>
              <a:t>giving needed information to patient’s families regarding their care and treatment during convalescence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6801"/>
            <a:ext cx="9372600" cy="5059363"/>
          </a:xfrm>
        </p:spPr>
        <p:txBody>
          <a:bodyPr>
            <a:normAutofit/>
          </a:bodyPr>
          <a:lstStyle/>
          <a:p>
            <a:pPr marL="971550" lvl="1" indent="-514350">
              <a:buFont typeface="+mj-lt"/>
              <a:buAutoNum type="arabicPeriod" startAt="2"/>
            </a:pPr>
            <a:r>
              <a:rPr lang="en-US" dirty="0"/>
              <a:t>providing needed facilities and guidance to drug addicts during their treatment in hospitals or as out door patients </a:t>
            </a:r>
          </a:p>
          <a:p>
            <a:pPr marL="971550" lvl="1" indent="-514350">
              <a:buFont typeface="+mj-lt"/>
              <a:buAutoNum type="arabicPeriod" startAt="2"/>
            </a:pPr>
            <a:r>
              <a:rPr lang="en-US" dirty="0"/>
              <a:t>Discharge Planning </a:t>
            </a:r>
          </a:p>
          <a:p>
            <a:pPr marL="971550" lvl="1" indent="-514350">
              <a:buFont typeface="+mj-lt"/>
              <a:buAutoNum type="arabicPeriod" startAt="2"/>
            </a:pPr>
            <a:r>
              <a:rPr lang="en-US" dirty="0"/>
              <a:t>Management, administration, and planning functions</a:t>
            </a:r>
          </a:p>
          <a:p>
            <a:pPr marL="971550" lvl="1" indent="-514350">
              <a:buFont typeface="+mj-lt"/>
              <a:buAutoNum type="arabicPeriod" startAt="2"/>
            </a:pPr>
            <a:r>
              <a:rPr lang="en-US" dirty="0"/>
              <a:t>Group Work Services </a:t>
            </a:r>
          </a:p>
        </p:txBody>
      </p:sp>
      <p:pic>
        <p:nvPicPr>
          <p:cNvPr id="4" name="Picture 2" descr="C:\Users\Imran\Pictures\554597_425870957436088_830174820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3200" y="4216400"/>
            <a:ext cx="3962400" cy="2641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CFB85-4823-4A9E-A553-B4027709A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5135562"/>
          </a:xfrm>
        </p:spPr>
        <p:txBody>
          <a:bodyPr/>
          <a:lstStyle/>
          <a:p>
            <a:pPr algn="ctr"/>
            <a:r>
              <a:rPr lang="en-US" dirty="0"/>
              <a:t>Q/A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6888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Aka </a:t>
            </a:r>
          </a:p>
          <a:p>
            <a:pPr lvl="1"/>
            <a:r>
              <a:rPr lang="en-US" dirty="0"/>
              <a:t>Health Care Social Work, or </a:t>
            </a:r>
          </a:p>
          <a:p>
            <a:pPr lvl="1"/>
            <a:r>
              <a:rPr lang="en-US" dirty="0"/>
              <a:t>Hospital Social Work</a:t>
            </a:r>
          </a:p>
        </p:txBody>
      </p:sp>
      <p:pic>
        <p:nvPicPr>
          <p:cNvPr id="4" name="Picture 4" descr="C:\Users\Imran\Pictures\spiritual-smal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2336800"/>
            <a:ext cx="3149600" cy="45212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Medical Social Work is a branch of social work that deals with the </a:t>
            </a:r>
            <a:r>
              <a:rPr lang="en-US" u="sng" dirty="0"/>
              <a:t>social</a:t>
            </a:r>
            <a:r>
              <a:rPr lang="en-US" dirty="0"/>
              <a:t>, </a:t>
            </a:r>
            <a:r>
              <a:rPr lang="en-US" u="sng" dirty="0"/>
              <a:t>physical </a:t>
            </a:r>
            <a:r>
              <a:rPr lang="en-US" dirty="0"/>
              <a:t>and </a:t>
            </a:r>
            <a:r>
              <a:rPr lang="en-US" u="sng" dirty="0"/>
              <a:t>psychological </a:t>
            </a:r>
            <a:r>
              <a:rPr lang="en-US" dirty="0"/>
              <a:t>aspects of </a:t>
            </a:r>
            <a:r>
              <a:rPr lang="en-US" b="1" dirty="0">
                <a:solidFill>
                  <a:srgbClr val="FFFF00"/>
                </a:solidFill>
              </a:rPr>
              <a:t>patient</a:t>
            </a:r>
            <a:r>
              <a:rPr lang="en-US" dirty="0"/>
              <a:t>. </a:t>
            </a:r>
          </a:p>
          <a:p>
            <a:pPr>
              <a:buNone/>
            </a:pPr>
            <a:r>
              <a:rPr lang="en-US" b="1" dirty="0"/>
              <a:t>~Paul </a:t>
            </a:r>
            <a:r>
              <a:rPr lang="en-US" b="1" dirty="0" err="1"/>
              <a:t>Chaudry</a:t>
            </a:r>
            <a:r>
              <a:rPr lang="en-US" b="1" dirty="0"/>
              <a:t>~</a:t>
            </a:r>
          </a:p>
          <a:p>
            <a:endParaRPr lang="en-US" dirty="0"/>
          </a:p>
        </p:txBody>
      </p:sp>
      <p:pic>
        <p:nvPicPr>
          <p:cNvPr id="4" name="Picture 3" descr="C:\Users\Imran\Pictures\Sport-wallpaper-Running-inside-a-bra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15840" y="3200400"/>
            <a:ext cx="5852160" cy="3657600"/>
          </a:xfrm>
          <a:prstGeom prst="ellipse">
            <a:avLst/>
          </a:prstGeom>
          <a:ln>
            <a:noFill/>
          </a:ln>
          <a:effectLst>
            <a:softEdge rad="635000"/>
          </a:effectLst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74638"/>
            <a:ext cx="10134600" cy="7159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19201"/>
            <a:ext cx="10668000" cy="4906963"/>
          </a:xfrm>
        </p:spPr>
        <p:txBody>
          <a:bodyPr>
            <a:normAutofit/>
          </a:bodyPr>
          <a:lstStyle/>
          <a:p>
            <a:r>
              <a:rPr lang="en-US" dirty="0"/>
              <a:t>Medical Social Work provides </a:t>
            </a:r>
            <a:r>
              <a:rPr lang="en-US" u="sng" dirty="0">
                <a:solidFill>
                  <a:srgbClr val="FFFF00"/>
                </a:solidFill>
              </a:rPr>
              <a:t>case work</a:t>
            </a:r>
            <a:r>
              <a:rPr lang="en-US" dirty="0"/>
              <a:t>, </a:t>
            </a:r>
            <a:r>
              <a:rPr lang="en-US" u="sng" dirty="0">
                <a:solidFill>
                  <a:srgbClr val="FFFF00"/>
                </a:solidFill>
              </a:rPr>
              <a:t>after-care and convalescence* services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/>
              <a:t>to the needy and poor patients and thereby </a:t>
            </a:r>
          </a:p>
          <a:p>
            <a:pPr lvl="1"/>
            <a:r>
              <a:rPr lang="en-US" dirty="0"/>
              <a:t>cut returns to hospitals, </a:t>
            </a:r>
          </a:p>
          <a:p>
            <a:pPr lvl="1"/>
            <a:r>
              <a:rPr lang="en-US" dirty="0"/>
              <a:t>prevent spread of disease and breakdown in patient’s family, </a:t>
            </a:r>
          </a:p>
          <a:p>
            <a:pPr lvl="1"/>
            <a:r>
              <a:rPr lang="en-US" dirty="0"/>
              <a:t>make medical treatment more meaningful and effective, </a:t>
            </a:r>
          </a:p>
          <a:p>
            <a:pPr lvl="1"/>
            <a:r>
              <a:rPr lang="en-US" dirty="0"/>
              <a:t>undertake rehabilitation of the patients, and </a:t>
            </a:r>
          </a:p>
          <a:p>
            <a:pPr lvl="1"/>
            <a:r>
              <a:rPr lang="en-US" dirty="0"/>
              <a:t>activate community action for the benefit of patients.  </a:t>
            </a:r>
          </a:p>
          <a:p>
            <a:pPr>
              <a:buNone/>
            </a:pPr>
            <a:r>
              <a:rPr lang="en-US" b="1" dirty="0"/>
              <a:t>~Pakistan’s First Five Year Plan, 1955-60~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5F59EEA-3161-463C-93BC-C6F6EF5F0689}"/>
              </a:ext>
            </a:extLst>
          </p:cNvPr>
          <p:cNvSpPr/>
          <p:nvPr/>
        </p:nvSpPr>
        <p:spPr>
          <a:xfrm>
            <a:off x="304800" y="6412468"/>
            <a:ext cx="10972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u="sng" dirty="0"/>
              <a:t>* to spend time recovering from an illness or the effects of medical treatment, especially by resting</a:t>
            </a:r>
            <a:endParaRPr lang="en-GB" i="1" u="sng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Imran\Pictures\554597_425870957436088_830174820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334500" y="-38100"/>
            <a:ext cx="2857500" cy="1905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9296400" cy="5635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0600"/>
            <a:ext cx="9296400" cy="54864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 century ago, medical treatment was thought to be the only alternative of bodily or mental derangement. </a:t>
            </a:r>
          </a:p>
          <a:p>
            <a:r>
              <a:rPr lang="en-US" dirty="0"/>
              <a:t>But this assumption has undergone a radical change after the scientific progress and the growth of social sciences. </a:t>
            </a:r>
          </a:p>
          <a:p>
            <a:r>
              <a:rPr lang="en-US" dirty="0"/>
              <a:t>Now the fact has been revealed that disease of a patient involves two principal aspects, namely: 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  <a:p>
            <a:r>
              <a:rPr lang="en-US" dirty="0"/>
              <a:t>Like medical treatment, the psycho-social condition of a patient is also very important. </a:t>
            </a:r>
          </a:p>
          <a:p>
            <a:r>
              <a:rPr lang="en-US" dirty="0"/>
              <a:t>Therefore, improvement in the </a:t>
            </a:r>
            <a:r>
              <a:rPr lang="en-US" dirty="0">
                <a:solidFill>
                  <a:srgbClr val="FFFF00"/>
                </a:solidFill>
              </a:rPr>
              <a:t>mental condition </a:t>
            </a:r>
            <a:r>
              <a:rPr lang="en-US" dirty="0"/>
              <a:t>of a patient is very essential for the </a:t>
            </a:r>
            <a:r>
              <a:rPr lang="en-US" dirty="0">
                <a:solidFill>
                  <a:srgbClr val="FFFF00"/>
                </a:solidFill>
              </a:rPr>
              <a:t>amelioration of illness</a:t>
            </a:r>
            <a:r>
              <a:rPr lang="en-US" dirty="0"/>
              <a:t>. </a:t>
            </a:r>
          </a:p>
          <a:p>
            <a:r>
              <a:rPr lang="en-US" dirty="0"/>
              <a:t>As a result of this recognition, the need for social worker has been realized in the field of medical practice. </a:t>
            </a:r>
          </a:p>
          <a:p>
            <a:pPr>
              <a:buNone/>
            </a:pPr>
            <a:endParaRPr lang="en-US" b="1" u="sng" dirty="0"/>
          </a:p>
          <a:p>
            <a:pPr>
              <a:buNone/>
            </a:pPr>
            <a:r>
              <a:rPr lang="en-US" b="1" u="sng" dirty="0"/>
              <a:t>M. Khalid 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642875279"/>
              </p:ext>
            </p:extLst>
          </p:nvPr>
        </p:nvGraphicFramePr>
        <p:xfrm>
          <a:off x="8458200" y="4359562"/>
          <a:ext cx="3733800" cy="24984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Freeform 4"/>
          <p:cNvSpPr/>
          <p:nvPr/>
        </p:nvSpPr>
        <p:spPr>
          <a:xfrm>
            <a:off x="6781800" y="2819400"/>
            <a:ext cx="4419600" cy="1540162"/>
          </a:xfrm>
          <a:custGeom>
            <a:avLst/>
            <a:gdLst>
              <a:gd name="connsiteX0" fmla="*/ 0 w 3006436"/>
              <a:gd name="connsiteY0" fmla="*/ 397163 h 2697018"/>
              <a:gd name="connsiteX1" fmla="*/ 2618509 w 3006436"/>
              <a:gd name="connsiteY1" fmla="*/ 383309 h 2697018"/>
              <a:gd name="connsiteX2" fmla="*/ 2327564 w 3006436"/>
              <a:gd name="connsiteY2" fmla="*/ 2697018 h 2697018"/>
              <a:gd name="connsiteX0" fmla="*/ 0 w 2667000"/>
              <a:gd name="connsiteY0" fmla="*/ 198582 h 2498437"/>
              <a:gd name="connsiteX1" fmla="*/ 2237509 w 2667000"/>
              <a:gd name="connsiteY1" fmla="*/ 413328 h 2498437"/>
              <a:gd name="connsiteX2" fmla="*/ 2327564 w 2667000"/>
              <a:gd name="connsiteY2" fmla="*/ 2498437 h 2498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67000" h="2498437">
                <a:moveTo>
                  <a:pt x="0" y="198582"/>
                </a:moveTo>
                <a:cubicBezTo>
                  <a:pt x="1115291" y="0"/>
                  <a:pt x="1849582" y="30019"/>
                  <a:pt x="2237509" y="413328"/>
                </a:cubicBezTo>
                <a:cubicBezTo>
                  <a:pt x="2625436" y="796637"/>
                  <a:pt x="2667000" y="1533237"/>
                  <a:pt x="2327564" y="2498437"/>
                </a:cubicBezTo>
              </a:path>
            </a:pathLst>
          </a:cu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annon-ida1"/>
          <p:cNvPicPr>
            <a:picLocks noChangeAspect="1" noChangeArrowheads="1"/>
          </p:cNvPicPr>
          <p:nvPr/>
        </p:nvPicPr>
        <p:blipFill>
          <a:blip r:embed="rId2"/>
          <a:srcRect r="1184"/>
          <a:stretch>
            <a:fillRect/>
          </a:stretch>
        </p:blipFill>
        <p:spPr bwMode="auto">
          <a:xfrm>
            <a:off x="10668000" y="152400"/>
            <a:ext cx="1524000" cy="22098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9"/>
            <a:ext cx="10591800" cy="4708526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Dr. Richard Cabot </a:t>
            </a:r>
            <a:r>
              <a:rPr lang="en-US" dirty="0"/>
              <a:t>--very sensitive to the relationship between disease and poverty. </a:t>
            </a:r>
          </a:p>
          <a:p>
            <a:r>
              <a:rPr lang="en-US" dirty="0"/>
              <a:t>some patients after having medication got satisfied and became healthy but, some patients remained ill even of the same disease and same medication. </a:t>
            </a:r>
          </a:p>
          <a:p>
            <a:r>
              <a:rPr lang="en-US" dirty="0"/>
              <a:t>So he realized that there is not just the physical factors responsible for the disease and treatment-but the patients need some </a:t>
            </a:r>
            <a:r>
              <a:rPr lang="en-US" dirty="0">
                <a:solidFill>
                  <a:srgbClr val="FFFF00"/>
                </a:solidFill>
              </a:rPr>
              <a:t>social treatment </a:t>
            </a:r>
            <a:r>
              <a:rPr lang="en-US" dirty="0"/>
              <a:t>as well. </a:t>
            </a:r>
          </a:p>
          <a:p>
            <a:r>
              <a:rPr lang="en-US" b="1" dirty="0"/>
              <a:t>Dr. Richard Cabot </a:t>
            </a:r>
            <a:r>
              <a:rPr lang="en-US" dirty="0"/>
              <a:t>in </a:t>
            </a:r>
            <a:r>
              <a:rPr lang="en-US" b="1" dirty="0">
                <a:solidFill>
                  <a:srgbClr val="FFFF00"/>
                </a:solidFill>
              </a:rPr>
              <a:t>1905 </a:t>
            </a:r>
            <a:r>
              <a:rPr lang="en-US" dirty="0"/>
              <a:t>--brought </a:t>
            </a:r>
            <a:r>
              <a:rPr lang="en-US" b="1" dirty="0">
                <a:solidFill>
                  <a:srgbClr val="FFFF00"/>
                </a:solidFill>
              </a:rPr>
              <a:t>Ida Cannon </a:t>
            </a:r>
            <a:r>
              <a:rPr lang="en-US" dirty="0"/>
              <a:t>to the </a:t>
            </a:r>
            <a:r>
              <a:rPr lang="en-US" b="1" dirty="0">
                <a:solidFill>
                  <a:srgbClr val="FFFF00"/>
                </a:solidFill>
              </a:rPr>
              <a:t>Massachusetts General Hospital in Boston, USA</a:t>
            </a:r>
            <a:r>
              <a:rPr lang="en-US" dirty="0"/>
              <a:t>. </a:t>
            </a:r>
          </a:p>
          <a:p>
            <a:r>
              <a:rPr lang="en-US" dirty="0">
                <a:solidFill>
                  <a:srgbClr val="FFFF00"/>
                </a:solidFill>
              </a:rPr>
              <a:t>Ida Cannon </a:t>
            </a:r>
            <a:r>
              <a:rPr lang="en-US" dirty="0"/>
              <a:t>--convinced that </a:t>
            </a:r>
            <a:r>
              <a:rPr lang="en-US" b="1" i="1" dirty="0"/>
              <a:t>medical practice could not be effective without examining the link between illness and the social conditions of the patient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6E1A249-25D6-459B-8693-080C80E2A2A8}"/>
              </a:ext>
            </a:extLst>
          </p:cNvPr>
          <p:cNvSpPr/>
          <p:nvPr/>
        </p:nvSpPr>
        <p:spPr>
          <a:xfrm>
            <a:off x="10700479" y="1991619"/>
            <a:ext cx="1505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Ida Cannon </a:t>
            </a:r>
            <a:endParaRPr lang="en-GB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Imran\Pictures\spiritual-smal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61434" y="-76200"/>
            <a:ext cx="4830566" cy="6934200"/>
          </a:xfrm>
          <a:prstGeom prst="rect">
            <a:avLst/>
          </a:prstGeom>
          <a:noFill/>
          <a:effectLst>
            <a:softEdge rad="63500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Assumptions of MSW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7543800" cy="4876799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b="1" dirty="0">
                <a:solidFill>
                  <a:srgbClr val="FFFF00"/>
                </a:solidFill>
              </a:rPr>
              <a:t>Health</a:t>
            </a:r>
            <a:r>
              <a:rPr lang="en-US" dirty="0"/>
              <a:t> refers to that state or condition, in which an individual is capable to utilize all the capacities of his social living.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</a:t>
            </a:r>
            <a:r>
              <a:rPr lang="en-US" b="1" dirty="0">
                <a:solidFill>
                  <a:srgbClr val="FFFF00"/>
                </a:solidFill>
              </a:rPr>
              <a:t>treatment </a:t>
            </a:r>
            <a:r>
              <a:rPr lang="en-US" dirty="0"/>
              <a:t>is not the final solution for illness.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rgbClr val="FFFF00"/>
                </a:solidFill>
              </a:rPr>
              <a:t>Disease </a:t>
            </a:r>
            <a:r>
              <a:rPr lang="en-US" dirty="0"/>
              <a:t>and </a:t>
            </a:r>
            <a:r>
              <a:rPr lang="en-US" b="1" dirty="0">
                <a:solidFill>
                  <a:srgbClr val="FFFF00"/>
                </a:solidFill>
              </a:rPr>
              <a:t>diseased person </a:t>
            </a:r>
            <a:r>
              <a:rPr lang="en-US" dirty="0"/>
              <a:t>are different from each other.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Physician studies the disease. Medical social work </a:t>
            </a:r>
            <a:r>
              <a:rPr lang="en-US" b="1" dirty="0">
                <a:solidFill>
                  <a:srgbClr val="FFFF00"/>
                </a:solidFill>
              </a:rPr>
              <a:t>studies the diseased person</a:t>
            </a:r>
            <a:r>
              <a:rPr lang="en-US" dirty="0"/>
              <a:t>, i.e. the social aspect of the disease.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Objectives of MSW in Pakistan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50926" indent="-514350">
              <a:buFont typeface="+mj-lt"/>
              <a:buAutoNum type="arabicPeriod"/>
            </a:pPr>
            <a:r>
              <a:rPr lang="en-US" dirty="0"/>
              <a:t>To provide help and assistance to the patients in their </a:t>
            </a:r>
            <a:r>
              <a:rPr lang="en-US" dirty="0">
                <a:solidFill>
                  <a:srgbClr val="FFFF00"/>
                </a:solidFill>
              </a:rPr>
              <a:t>psychological</a:t>
            </a:r>
            <a:r>
              <a:rPr lang="en-US" dirty="0"/>
              <a:t>, </a:t>
            </a:r>
            <a:r>
              <a:rPr lang="en-US" dirty="0">
                <a:solidFill>
                  <a:srgbClr val="FFFF00"/>
                </a:solidFill>
              </a:rPr>
              <a:t>social </a:t>
            </a:r>
            <a:r>
              <a:rPr lang="en-US" dirty="0"/>
              <a:t>and </a:t>
            </a:r>
            <a:r>
              <a:rPr lang="en-US" dirty="0">
                <a:solidFill>
                  <a:srgbClr val="FFFF00"/>
                </a:solidFill>
              </a:rPr>
              <a:t>economic problems </a:t>
            </a:r>
            <a:r>
              <a:rPr lang="en-US" dirty="0"/>
              <a:t>through the process of case work. </a:t>
            </a:r>
          </a:p>
          <a:p>
            <a:pPr marL="550926" indent="-514350">
              <a:buFont typeface="+mj-lt"/>
              <a:buAutoNum type="arabicPeriod"/>
            </a:pPr>
            <a:r>
              <a:rPr lang="en-US" dirty="0"/>
              <a:t>To provide blood-testing and blood-transfusion services to the </a:t>
            </a:r>
            <a:r>
              <a:rPr lang="en-US" dirty="0">
                <a:solidFill>
                  <a:srgbClr val="FFFF00"/>
                </a:solidFill>
              </a:rPr>
              <a:t>poor patients</a:t>
            </a:r>
            <a:r>
              <a:rPr lang="en-US" dirty="0"/>
              <a:t>. </a:t>
            </a:r>
          </a:p>
          <a:p>
            <a:pPr marL="550926" indent="-514350">
              <a:buFont typeface="+mj-lt"/>
              <a:buAutoNum type="arabicPeriod"/>
            </a:pPr>
            <a:r>
              <a:rPr lang="en-US" dirty="0"/>
              <a:t>To supply </a:t>
            </a:r>
            <a:r>
              <a:rPr lang="en-US" dirty="0">
                <a:solidFill>
                  <a:srgbClr val="FFFF00"/>
                </a:solidFill>
              </a:rPr>
              <a:t>free-of-cost medicine </a:t>
            </a:r>
            <a:r>
              <a:rPr lang="en-US" dirty="0"/>
              <a:t>to the poor and deserted patients. </a:t>
            </a:r>
          </a:p>
          <a:p>
            <a:pPr marL="550926" indent="-514350">
              <a:buFont typeface="+mj-lt"/>
              <a:buAutoNum type="arabicPeriod"/>
            </a:pPr>
            <a:r>
              <a:rPr lang="en-US" dirty="0"/>
              <a:t>To assist the hospital administration as well as the voluntary organizations in the hours of misfortune. 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Pakistan, Medical Social Workers receive funds for these objectives from </a:t>
            </a:r>
            <a:r>
              <a:rPr lang="en-US" dirty="0" err="1"/>
              <a:t>Zakat</a:t>
            </a:r>
            <a:r>
              <a:rPr lang="en-US" dirty="0"/>
              <a:t> and Bait-</a:t>
            </a:r>
            <a:r>
              <a:rPr lang="en-US" dirty="0" err="1"/>
              <a:t>ul</a:t>
            </a:r>
            <a:r>
              <a:rPr lang="en-US" dirty="0"/>
              <a:t>-</a:t>
            </a:r>
            <a:r>
              <a:rPr lang="en-US" dirty="0" err="1"/>
              <a:t>Maal</a:t>
            </a:r>
            <a:r>
              <a:rPr lang="en-US" dirty="0"/>
              <a:t>. 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2463</TotalTime>
  <Words>636</Words>
  <Application>Microsoft Office PowerPoint</Application>
  <PresentationFormat>Widescreen</PresentationFormat>
  <Paragraphs>59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Franklin Gothic Book</vt:lpstr>
      <vt:lpstr>Wingdings 2</vt:lpstr>
      <vt:lpstr>Technic</vt:lpstr>
      <vt:lpstr>MEDICAL SOCIAL WORK</vt:lpstr>
      <vt:lpstr>PowerPoint Presentation</vt:lpstr>
      <vt:lpstr>PowerPoint Presentation</vt:lpstr>
      <vt:lpstr>PowerPoint Presentation</vt:lpstr>
      <vt:lpstr>Background</vt:lpstr>
      <vt:lpstr>History</vt:lpstr>
      <vt:lpstr>Assumptions of MSW</vt:lpstr>
      <vt:lpstr>Objectives of MSW in Pakistan</vt:lpstr>
      <vt:lpstr>PowerPoint Presentation</vt:lpstr>
      <vt:lpstr>Role of Medical Social Worker</vt:lpstr>
      <vt:lpstr>PowerPoint Presentation</vt:lpstr>
      <vt:lpstr>Q/A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MEDICAL SOCIAL WORK</dc:title>
  <dc:creator>Imran</dc:creator>
  <cp:lastModifiedBy>Imran</cp:lastModifiedBy>
  <cp:revision>43</cp:revision>
  <dcterms:created xsi:type="dcterms:W3CDTF">2015-01-25T06:03:48Z</dcterms:created>
  <dcterms:modified xsi:type="dcterms:W3CDTF">2020-08-13T07:07:44Z</dcterms:modified>
</cp:coreProperties>
</file>